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11"/>
  </p:notesMasterIdLst>
  <p:sldIdLst>
    <p:sldId id="256" r:id="rId5"/>
    <p:sldId id="257" r:id="rId6"/>
    <p:sldId id="260" r:id="rId7"/>
    <p:sldId id="262" r:id="rId8"/>
    <p:sldId id="261"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66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32" autoAdjust="0"/>
    <p:restoredTop sz="73744" autoAdjust="0"/>
  </p:normalViewPr>
  <p:slideViewPr>
    <p:cSldViewPr snapToGrid="0">
      <p:cViewPr varScale="1">
        <p:scale>
          <a:sx n="77" d="100"/>
          <a:sy n="77" d="100"/>
        </p:scale>
        <p:origin x="43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presProps" Target="pres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tableStyles" Target="tableStyle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A5608-A6A7-4A30-A69A-05E24BAF75A3}" type="datetimeFigureOut">
              <a:rPr lang="en-US" smtClean="0"/>
              <a:t>10/17/2021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19FC5D-BA50-4A5B-95AB-D2FD158EFA62}" type="slidenum">
              <a:rPr lang="en-US" smtClean="0"/>
              <a:t>‹#›</a:t>
            </a:fld>
            <a:endParaRPr lang="en-US"/>
          </a:p>
        </p:txBody>
      </p:sp>
    </p:spTree>
    <p:extLst>
      <p:ext uri="{BB962C8B-B14F-4D97-AF65-F5344CB8AC3E}">
        <p14:creationId xmlns:p14="http://schemas.microsoft.com/office/powerpoint/2010/main" val="2041584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19FC5D-BA50-4A5B-95AB-D2FD158EFA62}" type="slidenum">
              <a:rPr lang="en-US" smtClean="0"/>
              <a:t>1</a:t>
            </a:fld>
            <a:endParaRPr lang="en-US"/>
          </a:p>
        </p:txBody>
      </p:sp>
    </p:spTree>
    <p:extLst>
      <p:ext uri="{BB962C8B-B14F-4D97-AF65-F5344CB8AC3E}">
        <p14:creationId xmlns:p14="http://schemas.microsoft.com/office/powerpoint/2010/main" val="41800101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5D19FC5D-BA50-4A5B-95AB-D2FD158EFA62}" type="slidenum">
              <a:rPr lang="en-US" smtClean="0"/>
              <a:t>2</a:t>
            </a:fld>
            <a:endParaRPr lang="en-US"/>
          </a:p>
        </p:txBody>
      </p:sp>
    </p:spTree>
    <p:extLst>
      <p:ext uri="{BB962C8B-B14F-4D97-AF65-F5344CB8AC3E}">
        <p14:creationId xmlns:p14="http://schemas.microsoft.com/office/powerpoint/2010/main" val="32116487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5D19FC5D-BA50-4A5B-95AB-D2FD158EFA62}" type="slidenum">
              <a:rPr lang="en-US" smtClean="0"/>
              <a:t>3</a:t>
            </a:fld>
            <a:endParaRPr lang="en-US"/>
          </a:p>
        </p:txBody>
      </p:sp>
    </p:spTree>
    <p:extLst>
      <p:ext uri="{BB962C8B-B14F-4D97-AF65-F5344CB8AC3E}">
        <p14:creationId xmlns:p14="http://schemas.microsoft.com/office/powerpoint/2010/main" val="7715439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5"/>
          </p:nvPr>
        </p:nvSpPr>
        <p:spPr/>
        <p:txBody>
          <a:bodyPr/>
          <a:lstStyle/>
          <a:p>
            <a:fld id="{5D19FC5D-BA50-4A5B-95AB-D2FD158EFA62}" type="slidenum">
              <a:rPr lang="en-US" smtClean="0"/>
              <a:t>4</a:t>
            </a:fld>
            <a:endParaRPr lang="en-US"/>
          </a:p>
        </p:txBody>
      </p:sp>
    </p:spTree>
    <p:extLst>
      <p:ext uri="{BB962C8B-B14F-4D97-AF65-F5344CB8AC3E}">
        <p14:creationId xmlns:p14="http://schemas.microsoft.com/office/powerpoint/2010/main" val="1492050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 Why different.. Ref1971-1985) vs. Ref 1985-1999 vs. Sim1985-1999</a:t>
            </a:r>
          </a:p>
          <a:p>
            <a:endParaRPr lang="en-US" b="1" dirty="0"/>
          </a:p>
          <a:p>
            <a:r>
              <a:rPr lang="en-US" b="1" dirty="0"/>
              <a:t>The reference change between 1971-1985 is the amount of change that occurs during the calibration interval; the reference change that occurs between 1985-1999 is the validation interval; and the simulated change between 1985-1999 depends on how the algorithm measured the transition potential between categories. The calibration interval are the recent trend patterns used to predict, however if the spatial &amp; quantity patterns are different in the validation interval (when compared against the Ref(1985-1999)), then the model has low accuracy.</a:t>
            </a:r>
          </a:p>
        </p:txBody>
      </p:sp>
      <p:sp>
        <p:nvSpPr>
          <p:cNvPr id="4" name="Slide Number Placeholder 3"/>
          <p:cNvSpPr>
            <a:spLocks noGrp="1"/>
          </p:cNvSpPr>
          <p:nvPr>
            <p:ph type="sldNum" sz="quarter" idx="5"/>
          </p:nvPr>
        </p:nvSpPr>
        <p:spPr/>
        <p:txBody>
          <a:bodyPr/>
          <a:lstStyle/>
          <a:p>
            <a:fld id="{5D19FC5D-BA50-4A5B-95AB-D2FD158EFA62}" type="slidenum">
              <a:rPr lang="en-US" smtClean="0"/>
              <a:t>5</a:t>
            </a:fld>
            <a:endParaRPr lang="en-US"/>
          </a:p>
        </p:txBody>
      </p:sp>
    </p:spTree>
    <p:extLst>
      <p:ext uri="{BB962C8B-B14F-4D97-AF65-F5344CB8AC3E}">
        <p14:creationId xmlns:p14="http://schemas.microsoft.com/office/powerpoint/2010/main" val="662931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D19FC5D-BA50-4A5B-95AB-D2FD158EFA62}" type="slidenum">
              <a:rPr lang="en-US" smtClean="0"/>
              <a:t>6</a:t>
            </a:fld>
            <a:endParaRPr lang="en-US"/>
          </a:p>
        </p:txBody>
      </p:sp>
    </p:spTree>
    <p:extLst>
      <p:ext uri="{BB962C8B-B14F-4D97-AF65-F5344CB8AC3E}">
        <p14:creationId xmlns:p14="http://schemas.microsoft.com/office/powerpoint/2010/main" val="39766415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48E48BB2-4470-4677-8B9F-1F8B9F317FD4}"/>
              </a:ext>
            </a:extLst>
          </p:cNvPr>
          <p:cNvSpPr>
            <a:spLocks noGrp="1"/>
          </p:cNvSpPr>
          <p:nvPr>
            <p:ph type="dt" sz="half" idx="10"/>
          </p:nvPr>
        </p:nvSpPr>
        <p:spPr/>
        <p:txBody>
          <a:bodyPr/>
          <a:lstStyle/>
          <a:p>
            <a:fld id="{EECC326F-04A9-4323-9C38-FFA4C561677F}" type="datetime1">
              <a:rPr lang="en-US" smtClean="0"/>
              <a:t>10/17/2021</a:t>
            </a:fld>
            <a:endParaRPr lang="en-US"/>
          </a:p>
        </p:txBody>
      </p:sp>
      <p:sp>
        <p:nvSpPr>
          <p:cNvPr id="8" name="Footer Placeholder 7">
            <a:extLst>
              <a:ext uri="{FF2B5EF4-FFF2-40B4-BE49-F238E27FC236}">
                <a16:creationId xmlns:a16="http://schemas.microsoft.com/office/drawing/2014/main" id="{5E6DA036-65DE-4BDA-B7D5-6B363AC5EF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68A022-E61A-4B56-94D8-8494E0619617}"/>
              </a:ext>
            </a:extLst>
          </p:cNvPr>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623536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005F8-9E77-4E48-8D91-9C23543F5844}" type="datetime1">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905403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966B0-2201-4BEF-85C9-C5D9E9DD9408}" type="datetime1">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4296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7AC52F-B6B4-4977-9932-D57C7A29A461}" type="datetime1">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003"/>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626114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C9D56F-6ECE-44A8-BF82-451B05CA0A74}" type="datetime1">
              <a:rPr lang="en-US" smtClean="0"/>
              <a:t>10/17/2021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4462"/>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1687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918836-FB29-4BC0-92B7-AE8F61850B81}" type="datetime1">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2480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5ED938-2281-4124-8354-36F0677498A0}" type="datetime1">
              <a:rPr lang="en-US" smtClean="0"/>
              <a:t>10/17/2021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03267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AA99D1-2FB9-4B70-A9EA-1AD81A10D3DC}" type="datetime1">
              <a:rPr lang="en-US" smtClean="0"/>
              <a:t>10/17/2021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553931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3E8906-B173-43F5-9891-1ECF001FE69B}" type="datetime1">
              <a:rPr lang="en-US" smtClean="0"/>
              <a:t>10/17/2021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91422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5DD21E-21A0-4C6A-86BD-50B3ED7A7DCF}" type="datetime1">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248239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9FD6FD-7A7E-47FA-9E23-A50438F0BAE7}" type="datetime1">
              <a:rPr lang="en-US" smtClean="0"/>
              <a:t>10/17/2021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49363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CC326F-04A9-4323-9C38-FFA4C561677F}" type="datetime1">
              <a:rPr lang="en-US" smtClean="0"/>
              <a:t>10/17/2021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6AC93A-5DFE-4599-8AB9-9FC0E0DE7078}" type="slidenum">
              <a:rPr lang="en-US" smtClean="0"/>
              <a:t>‹#›</a:t>
            </a:fld>
            <a:endParaRPr lang="en-US"/>
          </a:p>
        </p:txBody>
      </p:sp>
    </p:spTree>
    <p:extLst>
      <p:ext uri="{BB962C8B-B14F-4D97-AF65-F5344CB8AC3E}">
        <p14:creationId xmlns:p14="http://schemas.microsoft.com/office/powerpoint/2010/main" val="268244704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0BFB-1E05-48D7-B28D-B7B3158CCB16}"/>
              </a:ext>
            </a:extLst>
          </p:cNvPr>
          <p:cNvSpPr>
            <a:spLocks noGrp="1"/>
          </p:cNvSpPr>
          <p:nvPr>
            <p:ph type="ctrTitle"/>
          </p:nvPr>
        </p:nvSpPr>
        <p:spPr/>
        <p:txBody>
          <a:bodyPr/>
          <a:lstStyle/>
          <a:p>
            <a:r>
              <a:rPr lang="en-US" dirty="0"/>
              <a:t>Assignment 6</a:t>
            </a:r>
          </a:p>
        </p:txBody>
      </p:sp>
      <p:sp>
        <p:nvSpPr>
          <p:cNvPr id="3" name="Subtitle 2">
            <a:extLst>
              <a:ext uri="{FF2B5EF4-FFF2-40B4-BE49-F238E27FC236}">
                <a16:creationId xmlns:a16="http://schemas.microsoft.com/office/drawing/2014/main" id="{3C65CE17-3F3A-4577-8A87-503F38F30CEE}"/>
              </a:ext>
            </a:extLst>
          </p:cNvPr>
          <p:cNvSpPr>
            <a:spLocks noGrp="1"/>
          </p:cNvSpPr>
          <p:nvPr>
            <p:ph type="subTitle" idx="1"/>
          </p:nvPr>
        </p:nvSpPr>
        <p:spPr/>
        <p:txBody>
          <a:bodyPr/>
          <a:lstStyle/>
          <a:p>
            <a:r>
              <a:rPr lang="en-US" dirty="0"/>
              <a:t>Marissa Defratti</a:t>
            </a:r>
          </a:p>
        </p:txBody>
      </p:sp>
      <p:sp>
        <p:nvSpPr>
          <p:cNvPr id="4" name="Slide Number Placeholder 3">
            <a:extLst>
              <a:ext uri="{FF2B5EF4-FFF2-40B4-BE49-F238E27FC236}">
                <a16:creationId xmlns:a16="http://schemas.microsoft.com/office/drawing/2014/main" id="{4C1298C6-C0DA-4AC9-8559-9375C283DF55}"/>
              </a:ext>
            </a:extLst>
          </p:cNvPr>
          <p:cNvSpPr>
            <a:spLocks noGrp="1"/>
          </p:cNvSpPr>
          <p:nvPr>
            <p:ph type="sldNum" sz="quarter" idx="12"/>
          </p:nvPr>
        </p:nvSpPr>
        <p:spPr>
          <a:xfrm>
            <a:off x="9448800" y="6492875"/>
            <a:ext cx="2743200" cy="365125"/>
          </a:xfrm>
        </p:spPr>
        <p:txBody>
          <a:bodyPr/>
          <a:lstStyle/>
          <a:p>
            <a:fld id="{8F6AC93A-5DFE-4599-8AB9-9FC0E0DE7078}" type="slidenum">
              <a:rPr lang="en-US" smtClean="0"/>
              <a:t>1</a:t>
            </a:fld>
            <a:endParaRPr lang="en-US" dirty="0"/>
          </a:p>
        </p:txBody>
      </p:sp>
    </p:spTree>
    <p:extLst>
      <p:ext uri="{BB962C8B-B14F-4D97-AF65-F5344CB8AC3E}">
        <p14:creationId xmlns:p14="http://schemas.microsoft.com/office/powerpoint/2010/main" val="3463521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28CD-3174-4557-A7AF-16CCF6E4D52F}"/>
              </a:ext>
            </a:extLst>
          </p:cNvPr>
          <p:cNvSpPr>
            <a:spLocks noGrp="1"/>
          </p:cNvSpPr>
          <p:nvPr>
            <p:ph type="title"/>
          </p:nvPr>
        </p:nvSpPr>
        <p:spPr>
          <a:xfrm>
            <a:off x="0" y="0"/>
            <a:ext cx="10515600" cy="881193"/>
          </a:xfrm>
        </p:spPr>
        <p:txBody>
          <a:bodyPr/>
          <a:lstStyle/>
          <a:p>
            <a:r>
              <a:rPr lang="en-US" dirty="0"/>
              <a:t>Transition Potential: Forest </a:t>
            </a:r>
            <a:r>
              <a:rPr lang="en-US" dirty="0">
                <a:sym typeface="Wingdings" panose="05000000000000000000" pitchFamily="2" charset="2"/>
              </a:rPr>
              <a:t> Other</a:t>
            </a:r>
            <a:endParaRPr lang="en-US" dirty="0"/>
          </a:p>
        </p:txBody>
      </p:sp>
      <p:sp>
        <p:nvSpPr>
          <p:cNvPr id="4" name="Slide Number Placeholder 3">
            <a:extLst>
              <a:ext uri="{FF2B5EF4-FFF2-40B4-BE49-F238E27FC236}">
                <a16:creationId xmlns:a16="http://schemas.microsoft.com/office/drawing/2014/main" id="{04FE80AA-75B6-4242-9FE7-0D451C49715F}"/>
              </a:ext>
            </a:extLst>
          </p:cNvPr>
          <p:cNvSpPr>
            <a:spLocks noGrp="1"/>
          </p:cNvSpPr>
          <p:nvPr>
            <p:ph type="sldNum" sz="quarter" idx="12"/>
          </p:nvPr>
        </p:nvSpPr>
        <p:spPr/>
        <p:txBody>
          <a:bodyPr/>
          <a:lstStyle/>
          <a:p>
            <a:fld id="{8F6AC93A-5DFE-4599-8AB9-9FC0E0DE7078}" type="slidenum">
              <a:rPr lang="en-US" smtClean="0"/>
              <a:t>2</a:t>
            </a:fld>
            <a:endParaRPr lang="en-US"/>
          </a:p>
        </p:txBody>
      </p:sp>
      <p:pic>
        <p:nvPicPr>
          <p:cNvPr id="9" name="Picture 8" descr="Map&#10;&#10;Description automatically generated">
            <a:extLst>
              <a:ext uri="{FF2B5EF4-FFF2-40B4-BE49-F238E27FC236}">
                <a16:creationId xmlns:a16="http://schemas.microsoft.com/office/drawing/2014/main" id="{C90B5E75-2D7B-41D5-BF76-D64412CA44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995" y="881193"/>
            <a:ext cx="4685545" cy="3497946"/>
          </a:xfrm>
          <a:prstGeom prst="rect">
            <a:avLst/>
          </a:prstGeom>
        </p:spPr>
      </p:pic>
      <p:pic>
        <p:nvPicPr>
          <p:cNvPr id="11" name="Picture 10" descr="Map&#10;&#10;Description automatically generated">
            <a:extLst>
              <a:ext uri="{FF2B5EF4-FFF2-40B4-BE49-F238E27FC236}">
                <a16:creationId xmlns:a16="http://schemas.microsoft.com/office/drawing/2014/main" id="{082C8F5A-5531-4920-9725-8B3044775C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2975" y="881193"/>
            <a:ext cx="4685545" cy="3497946"/>
          </a:xfrm>
          <a:prstGeom prst="rect">
            <a:avLst/>
          </a:prstGeom>
        </p:spPr>
      </p:pic>
      <p:pic>
        <p:nvPicPr>
          <p:cNvPr id="13" name="Picture 12">
            <a:extLst>
              <a:ext uri="{FF2B5EF4-FFF2-40B4-BE49-F238E27FC236}">
                <a16:creationId xmlns:a16="http://schemas.microsoft.com/office/drawing/2014/main" id="{B10352AA-427F-4FB6-8647-BB37C60BBAE8}"/>
              </a:ext>
            </a:extLst>
          </p:cNvPr>
          <p:cNvPicPr>
            <a:picLocks noChangeAspect="1"/>
          </p:cNvPicPr>
          <p:nvPr/>
        </p:nvPicPr>
        <p:blipFill>
          <a:blip r:embed="rId5"/>
          <a:stretch>
            <a:fillRect/>
          </a:stretch>
        </p:blipFill>
        <p:spPr>
          <a:xfrm>
            <a:off x="6768965" y="4206002"/>
            <a:ext cx="4611207" cy="2480547"/>
          </a:xfrm>
          <a:prstGeom prst="rect">
            <a:avLst/>
          </a:prstGeom>
        </p:spPr>
      </p:pic>
      <p:pic>
        <p:nvPicPr>
          <p:cNvPr id="15" name="Picture 14">
            <a:extLst>
              <a:ext uri="{FF2B5EF4-FFF2-40B4-BE49-F238E27FC236}">
                <a16:creationId xmlns:a16="http://schemas.microsoft.com/office/drawing/2014/main" id="{4A8987CB-029F-41DA-8840-B759B939B608}"/>
              </a:ext>
            </a:extLst>
          </p:cNvPr>
          <p:cNvPicPr>
            <a:picLocks noChangeAspect="1"/>
          </p:cNvPicPr>
          <p:nvPr/>
        </p:nvPicPr>
        <p:blipFill>
          <a:blip r:embed="rId6"/>
          <a:stretch>
            <a:fillRect/>
          </a:stretch>
        </p:blipFill>
        <p:spPr>
          <a:xfrm>
            <a:off x="1484276" y="4206002"/>
            <a:ext cx="4630704" cy="2480547"/>
          </a:xfrm>
          <a:prstGeom prst="rect">
            <a:avLst/>
          </a:prstGeom>
        </p:spPr>
      </p:pic>
    </p:spTree>
    <p:extLst>
      <p:ext uri="{BB962C8B-B14F-4D97-AF65-F5344CB8AC3E}">
        <p14:creationId xmlns:p14="http://schemas.microsoft.com/office/powerpoint/2010/main" val="3333504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4FE80AA-75B6-4242-9FE7-0D451C49715F}"/>
              </a:ext>
            </a:extLst>
          </p:cNvPr>
          <p:cNvSpPr>
            <a:spLocks noGrp="1"/>
          </p:cNvSpPr>
          <p:nvPr>
            <p:ph type="sldNum" sz="quarter" idx="12"/>
          </p:nvPr>
        </p:nvSpPr>
        <p:spPr/>
        <p:txBody>
          <a:bodyPr/>
          <a:lstStyle/>
          <a:p>
            <a:fld id="{8F6AC93A-5DFE-4599-8AB9-9FC0E0DE7078}" type="slidenum">
              <a:rPr lang="en-US" smtClean="0"/>
              <a:t>3</a:t>
            </a:fld>
            <a:endParaRPr lang="en-US"/>
          </a:p>
        </p:txBody>
      </p:sp>
      <p:sp>
        <p:nvSpPr>
          <p:cNvPr id="10" name="Title 1">
            <a:extLst>
              <a:ext uri="{FF2B5EF4-FFF2-40B4-BE49-F238E27FC236}">
                <a16:creationId xmlns:a16="http://schemas.microsoft.com/office/drawing/2014/main" id="{B2EC3CBB-F885-4ABD-ABA1-EB9A3474EC9D}"/>
              </a:ext>
            </a:extLst>
          </p:cNvPr>
          <p:cNvSpPr txBox="1">
            <a:spLocks/>
          </p:cNvSpPr>
          <p:nvPr/>
        </p:nvSpPr>
        <p:spPr>
          <a:xfrm>
            <a:off x="0" y="0"/>
            <a:ext cx="10515600" cy="8811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Transition Potential: Forest </a:t>
            </a:r>
            <a:r>
              <a:rPr lang="en-US" dirty="0">
                <a:sym typeface="Wingdings" panose="05000000000000000000" pitchFamily="2" charset="2"/>
              </a:rPr>
              <a:t> Built</a:t>
            </a:r>
            <a:endParaRPr lang="en-US" dirty="0"/>
          </a:p>
        </p:txBody>
      </p:sp>
      <p:pic>
        <p:nvPicPr>
          <p:cNvPr id="5" name="Picture 4" descr="Map&#10;&#10;Description automatically generated">
            <a:extLst>
              <a:ext uri="{FF2B5EF4-FFF2-40B4-BE49-F238E27FC236}">
                <a16:creationId xmlns:a16="http://schemas.microsoft.com/office/drawing/2014/main" id="{03B664B2-F262-40D3-80DA-2C3F5B7847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995" y="881194"/>
            <a:ext cx="4685545" cy="3497946"/>
          </a:xfrm>
          <a:prstGeom prst="rect">
            <a:avLst/>
          </a:prstGeom>
        </p:spPr>
      </p:pic>
      <p:pic>
        <p:nvPicPr>
          <p:cNvPr id="6" name="Picture 5" descr="Map&#10;&#10;Description automatically generated">
            <a:extLst>
              <a:ext uri="{FF2B5EF4-FFF2-40B4-BE49-F238E27FC236}">
                <a16:creationId xmlns:a16="http://schemas.microsoft.com/office/drawing/2014/main" id="{BB27CF4C-3104-4F89-8C5F-BDB7A7A12E8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2974" y="881194"/>
            <a:ext cx="4685545" cy="3497946"/>
          </a:xfrm>
          <a:prstGeom prst="rect">
            <a:avLst/>
          </a:prstGeom>
        </p:spPr>
      </p:pic>
      <p:pic>
        <p:nvPicPr>
          <p:cNvPr id="7" name="Picture 6">
            <a:extLst>
              <a:ext uri="{FF2B5EF4-FFF2-40B4-BE49-F238E27FC236}">
                <a16:creationId xmlns:a16="http://schemas.microsoft.com/office/drawing/2014/main" id="{4A3D715A-1388-4535-AA33-4881E277D76F}"/>
              </a:ext>
            </a:extLst>
          </p:cNvPr>
          <p:cNvPicPr>
            <a:picLocks noChangeAspect="1"/>
          </p:cNvPicPr>
          <p:nvPr/>
        </p:nvPicPr>
        <p:blipFill>
          <a:blip r:embed="rId5"/>
          <a:stretch>
            <a:fillRect/>
          </a:stretch>
        </p:blipFill>
        <p:spPr>
          <a:xfrm>
            <a:off x="6768966" y="4206002"/>
            <a:ext cx="4611206" cy="2480547"/>
          </a:xfrm>
          <a:prstGeom prst="rect">
            <a:avLst/>
          </a:prstGeom>
        </p:spPr>
      </p:pic>
      <p:pic>
        <p:nvPicPr>
          <p:cNvPr id="8" name="Picture 7">
            <a:extLst>
              <a:ext uri="{FF2B5EF4-FFF2-40B4-BE49-F238E27FC236}">
                <a16:creationId xmlns:a16="http://schemas.microsoft.com/office/drawing/2014/main" id="{453DDF60-EE49-4EC0-A896-A4717B6AE239}"/>
              </a:ext>
            </a:extLst>
          </p:cNvPr>
          <p:cNvPicPr>
            <a:picLocks noChangeAspect="1"/>
          </p:cNvPicPr>
          <p:nvPr/>
        </p:nvPicPr>
        <p:blipFill>
          <a:blip r:embed="rId6"/>
          <a:stretch>
            <a:fillRect/>
          </a:stretch>
        </p:blipFill>
        <p:spPr>
          <a:xfrm>
            <a:off x="1484276" y="4206001"/>
            <a:ext cx="4672049" cy="2480548"/>
          </a:xfrm>
          <a:prstGeom prst="rect">
            <a:avLst/>
          </a:prstGeom>
        </p:spPr>
      </p:pic>
    </p:spTree>
    <p:extLst>
      <p:ext uri="{BB962C8B-B14F-4D97-AF65-F5344CB8AC3E}">
        <p14:creationId xmlns:p14="http://schemas.microsoft.com/office/powerpoint/2010/main" val="634997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4FE80AA-75B6-4242-9FE7-0D451C49715F}"/>
              </a:ext>
            </a:extLst>
          </p:cNvPr>
          <p:cNvSpPr>
            <a:spLocks noGrp="1"/>
          </p:cNvSpPr>
          <p:nvPr>
            <p:ph type="sldNum" sz="quarter" idx="12"/>
          </p:nvPr>
        </p:nvSpPr>
        <p:spPr/>
        <p:txBody>
          <a:bodyPr/>
          <a:lstStyle/>
          <a:p>
            <a:fld id="{8F6AC93A-5DFE-4599-8AB9-9FC0E0DE7078}" type="slidenum">
              <a:rPr lang="en-US" smtClean="0"/>
              <a:t>4</a:t>
            </a:fld>
            <a:endParaRPr lang="en-US"/>
          </a:p>
        </p:txBody>
      </p:sp>
      <p:sp>
        <p:nvSpPr>
          <p:cNvPr id="10" name="Title 1">
            <a:extLst>
              <a:ext uri="{FF2B5EF4-FFF2-40B4-BE49-F238E27FC236}">
                <a16:creationId xmlns:a16="http://schemas.microsoft.com/office/drawing/2014/main" id="{898CBD17-B31E-4485-82DD-70A0015AE57F}"/>
              </a:ext>
            </a:extLst>
          </p:cNvPr>
          <p:cNvSpPr txBox="1">
            <a:spLocks/>
          </p:cNvSpPr>
          <p:nvPr/>
        </p:nvSpPr>
        <p:spPr>
          <a:xfrm>
            <a:off x="0" y="0"/>
            <a:ext cx="10515600" cy="88119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Transition Potential: Other </a:t>
            </a:r>
            <a:r>
              <a:rPr lang="en-US" dirty="0">
                <a:sym typeface="Wingdings" panose="05000000000000000000" pitchFamily="2" charset="2"/>
              </a:rPr>
              <a:t> Built</a:t>
            </a:r>
            <a:endParaRPr lang="en-US" dirty="0"/>
          </a:p>
        </p:txBody>
      </p:sp>
      <p:pic>
        <p:nvPicPr>
          <p:cNvPr id="5" name="Picture 4" descr="Chart, scatter chart&#10;&#10;Description automatically generated">
            <a:extLst>
              <a:ext uri="{FF2B5EF4-FFF2-40B4-BE49-F238E27FC236}">
                <a16:creationId xmlns:a16="http://schemas.microsoft.com/office/drawing/2014/main" id="{8E57B317-2A8B-45F3-B05E-DA14273F94E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995" y="881194"/>
            <a:ext cx="4685545" cy="3497946"/>
          </a:xfrm>
          <a:prstGeom prst="rect">
            <a:avLst/>
          </a:prstGeom>
        </p:spPr>
      </p:pic>
      <p:pic>
        <p:nvPicPr>
          <p:cNvPr id="6" name="Picture 5" descr="Map&#10;&#10;Description automatically generated">
            <a:extLst>
              <a:ext uri="{FF2B5EF4-FFF2-40B4-BE49-F238E27FC236}">
                <a16:creationId xmlns:a16="http://schemas.microsoft.com/office/drawing/2014/main" id="{0EB40EE7-03BA-451D-8A64-2B50CE9344A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32973" y="881193"/>
            <a:ext cx="4685546" cy="3497947"/>
          </a:xfrm>
          <a:prstGeom prst="rect">
            <a:avLst/>
          </a:prstGeom>
        </p:spPr>
      </p:pic>
      <p:pic>
        <p:nvPicPr>
          <p:cNvPr id="7" name="Picture 6">
            <a:extLst>
              <a:ext uri="{FF2B5EF4-FFF2-40B4-BE49-F238E27FC236}">
                <a16:creationId xmlns:a16="http://schemas.microsoft.com/office/drawing/2014/main" id="{DA85EA49-D9E2-4D5B-967B-EA0B1F22F239}"/>
              </a:ext>
            </a:extLst>
          </p:cNvPr>
          <p:cNvPicPr>
            <a:picLocks noChangeAspect="1"/>
          </p:cNvPicPr>
          <p:nvPr/>
        </p:nvPicPr>
        <p:blipFill>
          <a:blip r:embed="rId5"/>
          <a:stretch>
            <a:fillRect/>
          </a:stretch>
        </p:blipFill>
        <p:spPr>
          <a:xfrm>
            <a:off x="1423951" y="4158846"/>
            <a:ext cx="4672049" cy="2515719"/>
          </a:xfrm>
          <a:prstGeom prst="rect">
            <a:avLst/>
          </a:prstGeom>
        </p:spPr>
      </p:pic>
      <p:pic>
        <p:nvPicPr>
          <p:cNvPr id="11" name="Picture 10">
            <a:extLst>
              <a:ext uri="{FF2B5EF4-FFF2-40B4-BE49-F238E27FC236}">
                <a16:creationId xmlns:a16="http://schemas.microsoft.com/office/drawing/2014/main" id="{070343C8-A4B1-4BD2-8F0C-9E5C0BD4810B}"/>
              </a:ext>
            </a:extLst>
          </p:cNvPr>
          <p:cNvPicPr>
            <a:picLocks noChangeAspect="1"/>
          </p:cNvPicPr>
          <p:nvPr/>
        </p:nvPicPr>
        <p:blipFill>
          <a:blip r:embed="rId6"/>
          <a:stretch>
            <a:fillRect/>
          </a:stretch>
        </p:blipFill>
        <p:spPr>
          <a:xfrm>
            <a:off x="6741956" y="4206001"/>
            <a:ext cx="4672049" cy="2507986"/>
          </a:xfrm>
          <a:prstGeom prst="rect">
            <a:avLst/>
          </a:prstGeom>
        </p:spPr>
      </p:pic>
    </p:spTree>
    <p:extLst>
      <p:ext uri="{BB962C8B-B14F-4D97-AF65-F5344CB8AC3E}">
        <p14:creationId xmlns:p14="http://schemas.microsoft.com/office/powerpoint/2010/main" val="9446027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28CD-3174-4557-A7AF-16CCF6E4D52F}"/>
              </a:ext>
            </a:extLst>
          </p:cNvPr>
          <p:cNvSpPr>
            <a:spLocks noGrp="1"/>
          </p:cNvSpPr>
          <p:nvPr>
            <p:ph type="title"/>
          </p:nvPr>
        </p:nvSpPr>
        <p:spPr>
          <a:xfrm>
            <a:off x="0" y="0"/>
            <a:ext cx="10515600" cy="881193"/>
          </a:xfrm>
        </p:spPr>
        <p:txBody>
          <a:bodyPr/>
          <a:lstStyle/>
          <a:p>
            <a:r>
              <a:rPr lang="en-US" dirty="0"/>
              <a:t>Validation</a:t>
            </a:r>
          </a:p>
        </p:txBody>
      </p:sp>
      <p:sp>
        <p:nvSpPr>
          <p:cNvPr id="4" name="Slide Number Placeholder 3">
            <a:extLst>
              <a:ext uri="{FF2B5EF4-FFF2-40B4-BE49-F238E27FC236}">
                <a16:creationId xmlns:a16="http://schemas.microsoft.com/office/drawing/2014/main" id="{04FE80AA-75B6-4242-9FE7-0D451C49715F}"/>
              </a:ext>
            </a:extLst>
          </p:cNvPr>
          <p:cNvSpPr>
            <a:spLocks noGrp="1"/>
          </p:cNvSpPr>
          <p:nvPr>
            <p:ph type="sldNum" sz="quarter" idx="12"/>
          </p:nvPr>
        </p:nvSpPr>
        <p:spPr/>
        <p:txBody>
          <a:bodyPr/>
          <a:lstStyle/>
          <a:p>
            <a:fld id="{8F6AC93A-5DFE-4599-8AB9-9FC0E0DE7078}" type="slidenum">
              <a:rPr lang="en-US" smtClean="0"/>
              <a:t>5</a:t>
            </a:fld>
            <a:endParaRPr lang="en-US"/>
          </a:p>
        </p:txBody>
      </p:sp>
      <p:pic>
        <p:nvPicPr>
          <p:cNvPr id="5" name="Picture 4" descr="Map&#10;&#10;Description automatically generated">
            <a:extLst>
              <a:ext uri="{FF2B5EF4-FFF2-40B4-BE49-F238E27FC236}">
                <a16:creationId xmlns:a16="http://schemas.microsoft.com/office/drawing/2014/main" id="{08ACB108-7BCD-44FD-8BEB-8453AE7738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959" y="1389094"/>
            <a:ext cx="5800666" cy="3401954"/>
          </a:xfrm>
          <a:prstGeom prst="rect">
            <a:avLst/>
          </a:prstGeom>
        </p:spPr>
      </p:pic>
      <p:pic>
        <p:nvPicPr>
          <p:cNvPr id="6" name="Picture 5" descr="Map&#10;&#10;Description automatically generated">
            <a:extLst>
              <a:ext uri="{FF2B5EF4-FFF2-40B4-BE49-F238E27FC236}">
                <a16:creationId xmlns:a16="http://schemas.microsoft.com/office/drawing/2014/main" id="{E4EB5B36-1D37-4881-AD9C-6CE4B176C95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389094"/>
            <a:ext cx="5800668" cy="3401955"/>
          </a:xfrm>
          <a:prstGeom prst="rect">
            <a:avLst/>
          </a:prstGeom>
        </p:spPr>
      </p:pic>
      <p:sp>
        <p:nvSpPr>
          <p:cNvPr id="14" name="TextBox 13">
            <a:extLst>
              <a:ext uri="{FF2B5EF4-FFF2-40B4-BE49-F238E27FC236}">
                <a16:creationId xmlns:a16="http://schemas.microsoft.com/office/drawing/2014/main" id="{A67DF60A-1256-4445-8949-4D90F56DFFA6}"/>
              </a:ext>
            </a:extLst>
          </p:cNvPr>
          <p:cNvSpPr txBox="1"/>
          <p:nvPr/>
        </p:nvSpPr>
        <p:spPr>
          <a:xfrm>
            <a:off x="1676401" y="940406"/>
            <a:ext cx="9947752" cy="369332"/>
          </a:xfrm>
          <a:prstGeom prst="rect">
            <a:avLst/>
          </a:prstGeom>
          <a:noFill/>
        </p:spPr>
        <p:txBody>
          <a:bodyPr wrap="square" rtlCol="0">
            <a:spAutoFit/>
          </a:bodyPr>
          <a:lstStyle/>
          <a:p>
            <a:r>
              <a:rPr lang="en-US" dirty="0">
                <a:highlight>
                  <a:srgbClr val="C0C0C0"/>
                </a:highlight>
              </a:rPr>
              <a:t>Correct Rejection </a:t>
            </a:r>
            <a:r>
              <a:rPr lang="en-US" dirty="0"/>
              <a:t>| </a:t>
            </a:r>
            <a:r>
              <a:rPr lang="en-US" dirty="0">
                <a:solidFill>
                  <a:srgbClr val="FFFF00"/>
                </a:solidFill>
              </a:rPr>
              <a:t>False Alarm </a:t>
            </a:r>
            <a:r>
              <a:rPr lang="en-US" dirty="0"/>
              <a:t>| </a:t>
            </a:r>
            <a:r>
              <a:rPr lang="en-US" dirty="0">
                <a:solidFill>
                  <a:srgbClr val="92D050"/>
                </a:solidFill>
              </a:rPr>
              <a:t>Hit &amp; Built Persistence </a:t>
            </a:r>
            <a:r>
              <a:rPr lang="en-US" dirty="0"/>
              <a:t>| </a:t>
            </a:r>
            <a:r>
              <a:rPr lang="en-US" dirty="0">
                <a:solidFill>
                  <a:schemeClr val="accent2"/>
                </a:solidFill>
              </a:rPr>
              <a:t>Miss &amp; Unpredicted </a:t>
            </a:r>
            <a:r>
              <a:rPr lang="en-US" dirty="0"/>
              <a:t>| </a:t>
            </a:r>
            <a:r>
              <a:rPr lang="en-US" dirty="0">
                <a:solidFill>
                  <a:srgbClr val="FF0000"/>
                </a:solidFill>
              </a:rPr>
              <a:t>Miss</a:t>
            </a:r>
            <a:r>
              <a:rPr lang="en-US" dirty="0"/>
              <a:t> | </a:t>
            </a:r>
            <a:r>
              <a:rPr lang="en-US" dirty="0">
                <a:solidFill>
                  <a:srgbClr val="9966FF"/>
                </a:solidFill>
              </a:rPr>
              <a:t>Wrong Hit</a:t>
            </a:r>
          </a:p>
        </p:txBody>
      </p:sp>
      <p:sp>
        <p:nvSpPr>
          <p:cNvPr id="15" name="TextBox 14">
            <a:extLst>
              <a:ext uri="{FF2B5EF4-FFF2-40B4-BE49-F238E27FC236}">
                <a16:creationId xmlns:a16="http://schemas.microsoft.com/office/drawing/2014/main" id="{E7EA73B3-C37C-41AF-8035-0B7B3196BB68}"/>
              </a:ext>
            </a:extLst>
          </p:cNvPr>
          <p:cNvSpPr txBox="1"/>
          <p:nvPr/>
        </p:nvSpPr>
        <p:spPr>
          <a:xfrm>
            <a:off x="1340286" y="5171763"/>
            <a:ext cx="3569918" cy="646331"/>
          </a:xfrm>
          <a:prstGeom prst="rect">
            <a:avLst/>
          </a:prstGeom>
          <a:noFill/>
        </p:spPr>
        <p:txBody>
          <a:bodyPr wrap="square" rtlCol="0">
            <a:spAutoFit/>
          </a:bodyPr>
          <a:lstStyle/>
          <a:p>
            <a:r>
              <a:rPr lang="en-US" dirty="0"/>
              <a:t>#Pixels Correct Hits: 74 (0.3%)</a:t>
            </a:r>
          </a:p>
          <a:p>
            <a:r>
              <a:rPr lang="en-US" dirty="0"/>
              <a:t>#Pixels Total Change: 27577</a:t>
            </a:r>
          </a:p>
        </p:txBody>
      </p:sp>
      <p:sp>
        <p:nvSpPr>
          <p:cNvPr id="16" name="TextBox 15">
            <a:extLst>
              <a:ext uri="{FF2B5EF4-FFF2-40B4-BE49-F238E27FC236}">
                <a16:creationId xmlns:a16="http://schemas.microsoft.com/office/drawing/2014/main" id="{4690A92B-6E6B-4106-9D63-DB516F21C733}"/>
              </a:ext>
            </a:extLst>
          </p:cNvPr>
          <p:cNvSpPr txBox="1"/>
          <p:nvPr/>
        </p:nvSpPr>
        <p:spPr>
          <a:xfrm>
            <a:off x="7211375" y="5011012"/>
            <a:ext cx="3569918" cy="646331"/>
          </a:xfrm>
          <a:prstGeom prst="rect">
            <a:avLst/>
          </a:prstGeom>
          <a:noFill/>
        </p:spPr>
        <p:txBody>
          <a:bodyPr wrap="square" rtlCol="0">
            <a:spAutoFit/>
          </a:bodyPr>
          <a:lstStyle/>
          <a:p>
            <a:r>
              <a:rPr lang="en-US" dirty="0"/>
              <a:t>#Pixels Correct Hits: 56 (0.2%)</a:t>
            </a:r>
          </a:p>
          <a:p>
            <a:r>
              <a:rPr lang="en-US" dirty="0"/>
              <a:t>#Pixels Total Change: 27540</a:t>
            </a:r>
          </a:p>
        </p:txBody>
      </p:sp>
    </p:spTree>
    <p:extLst>
      <p:ext uri="{BB962C8B-B14F-4D97-AF65-F5344CB8AC3E}">
        <p14:creationId xmlns:p14="http://schemas.microsoft.com/office/powerpoint/2010/main" val="1862507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8055A15-3024-40F5-BE1D-87F753630116}"/>
              </a:ext>
            </a:extLst>
          </p:cNvPr>
          <p:cNvSpPr>
            <a:spLocks noGrp="1"/>
          </p:cNvSpPr>
          <p:nvPr>
            <p:ph type="sldNum" sz="quarter" idx="12"/>
          </p:nvPr>
        </p:nvSpPr>
        <p:spPr/>
        <p:txBody>
          <a:bodyPr/>
          <a:lstStyle/>
          <a:p>
            <a:fld id="{8F6AC93A-5DFE-4599-8AB9-9FC0E0DE7078}" type="slidenum">
              <a:rPr lang="en-US" smtClean="0"/>
              <a:t>6</a:t>
            </a:fld>
            <a:endParaRPr lang="en-US"/>
          </a:p>
        </p:txBody>
      </p:sp>
      <p:sp>
        <p:nvSpPr>
          <p:cNvPr id="5" name="Title 1">
            <a:extLst>
              <a:ext uri="{FF2B5EF4-FFF2-40B4-BE49-F238E27FC236}">
                <a16:creationId xmlns:a16="http://schemas.microsoft.com/office/drawing/2014/main" id="{4F3BD8CA-A282-400F-A2F7-A01DA80881A7}"/>
              </a:ext>
            </a:extLst>
          </p:cNvPr>
          <p:cNvSpPr>
            <a:spLocks noGrp="1"/>
          </p:cNvSpPr>
          <p:nvPr>
            <p:ph type="title"/>
          </p:nvPr>
        </p:nvSpPr>
        <p:spPr>
          <a:xfrm>
            <a:off x="0" y="0"/>
            <a:ext cx="10515600" cy="881193"/>
          </a:xfrm>
        </p:spPr>
        <p:txBody>
          <a:bodyPr/>
          <a:lstStyle/>
          <a:p>
            <a:r>
              <a:rPr lang="en-US" dirty="0"/>
              <a:t>Algorithm Advice</a:t>
            </a:r>
          </a:p>
        </p:txBody>
      </p:sp>
      <p:sp>
        <p:nvSpPr>
          <p:cNvPr id="2" name="TextBox 1">
            <a:extLst>
              <a:ext uri="{FF2B5EF4-FFF2-40B4-BE49-F238E27FC236}">
                <a16:creationId xmlns:a16="http://schemas.microsoft.com/office/drawing/2014/main" id="{DAF9A777-52E1-4545-AD7F-46D17D5BD5AC}"/>
              </a:ext>
            </a:extLst>
          </p:cNvPr>
          <p:cNvSpPr txBox="1"/>
          <p:nvPr/>
        </p:nvSpPr>
        <p:spPr>
          <a:xfrm>
            <a:off x="363254" y="994505"/>
            <a:ext cx="11699310" cy="646331"/>
          </a:xfrm>
          <a:prstGeom prst="rect">
            <a:avLst/>
          </a:prstGeom>
          <a:noFill/>
        </p:spPr>
        <p:txBody>
          <a:bodyPr wrap="square" rtlCol="0">
            <a:spAutoFit/>
          </a:bodyPr>
          <a:lstStyle/>
          <a:p>
            <a:r>
              <a:rPr lang="en-US" dirty="0"/>
              <a:t>Q: </a:t>
            </a:r>
            <a:r>
              <a:rPr lang="en-US" sz="1800" dirty="0">
                <a:latin typeface="+mj-lt"/>
              </a:rPr>
              <a:t>If colleagues ask you whether they should use SVM or </a:t>
            </a:r>
            <a:r>
              <a:rPr lang="en-US" sz="1800" dirty="0" err="1">
                <a:latin typeface="+mj-lt"/>
              </a:rPr>
              <a:t>DecisionForest</a:t>
            </a:r>
            <a:r>
              <a:rPr lang="en-US" sz="1800" dirty="0">
                <a:latin typeface="+mj-lt"/>
              </a:rPr>
              <a:t> or something else to predict land change, then how would you respond?</a:t>
            </a:r>
          </a:p>
        </p:txBody>
      </p:sp>
      <p:sp>
        <p:nvSpPr>
          <p:cNvPr id="6" name="TextBox 5">
            <a:extLst>
              <a:ext uri="{FF2B5EF4-FFF2-40B4-BE49-F238E27FC236}">
                <a16:creationId xmlns:a16="http://schemas.microsoft.com/office/drawing/2014/main" id="{65CD0B3C-03EA-447B-9312-22EDE411DBF1}"/>
              </a:ext>
            </a:extLst>
          </p:cNvPr>
          <p:cNvSpPr txBox="1"/>
          <p:nvPr/>
        </p:nvSpPr>
        <p:spPr>
          <a:xfrm>
            <a:off x="363254" y="2400481"/>
            <a:ext cx="11699310" cy="2585323"/>
          </a:xfrm>
          <a:prstGeom prst="rect">
            <a:avLst/>
          </a:prstGeom>
          <a:noFill/>
        </p:spPr>
        <p:txBody>
          <a:bodyPr wrap="square" rtlCol="0">
            <a:spAutoFit/>
          </a:bodyPr>
          <a:lstStyle/>
          <a:p>
            <a:r>
              <a:rPr lang="en-US" dirty="0"/>
              <a:t>I would suggest testing both algorithms by taking 2/3 of the data for calibration and 1/3 of the data for validation then comparing the results both visually between validation maps (CROSSTAB maps), and tabularly (CROSSTAB table). The maps have unique categories in the format of </a:t>
            </a:r>
            <a:r>
              <a:rPr lang="en-US" dirty="0" err="1"/>
              <a:t>InitialCategory|PredictedCategory|FinalCategory</a:t>
            </a:r>
            <a:r>
              <a:rPr lang="en-US" dirty="0"/>
              <a:t> to visualize the accuracy of the prediction when compared against the final reference data. A high number of Hits and Correct Rejections is desirable; Miss/</a:t>
            </a:r>
            <a:r>
              <a:rPr lang="en-US" dirty="0" err="1"/>
              <a:t>WrongHit</a:t>
            </a:r>
            <a:r>
              <a:rPr lang="en-US" dirty="0"/>
              <a:t> &amp; Unpredicted should be investigate to see if change in that area was only present during the validation interval; Misses are unpredicted change; Wrong Hits are the wrong type of predicted change; and False Alarms are wrongly predicted change. Within these categories, they could also look at which types of categorical transitions had the most number of hits, misses, etc. and should choose the model that has the most accurate hits and rejections for their category of interest. The table provides numerical clarity. </a:t>
            </a:r>
          </a:p>
        </p:txBody>
      </p:sp>
    </p:spTree>
    <p:extLst>
      <p:ext uri="{BB962C8B-B14F-4D97-AF65-F5344CB8AC3E}">
        <p14:creationId xmlns:p14="http://schemas.microsoft.com/office/powerpoint/2010/main" val="386539526"/>
      </p:ext>
    </p:extLst>
  </p:cSld>
  <p:clrMapOvr>
    <a:masterClrMapping/>
  </p:clrMapOvr>
</p:sld>
</file>

<file path=ppt/theme/theme1.xml><?xml version="1.0" encoding="utf-8"?>
<a:theme xmlns:a="http://schemas.openxmlformats.org/drawingml/2006/main" name="LCM">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CM" id="{1FD11D0C-F5F6-4B09-BB15-51A283FB8BF3}" vid="{E1DB7F98-35EB-42FD-A48E-03C3D94B199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35C16120A26594A82FA348661BCDFD5" ma:contentTypeVersion="6" ma:contentTypeDescription="Create a new document." ma:contentTypeScope="" ma:versionID="ebf8f6b211cf7480a9c1e9abbe5b9900">
  <xsd:schema xmlns:xsd="http://www.w3.org/2001/XMLSchema" xmlns:xs="http://www.w3.org/2001/XMLSchema" xmlns:p="http://schemas.microsoft.com/office/2006/metadata/properties" xmlns:ns3="85a8a707-8bc1-47a8-b498-60fbca1c4027" targetNamespace="http://schemas.microsoft.com/office/2006/metadata/properties" ma:root="true" ma:fieldsID="9aa8d025c47f7e9d77f3d86ad8859b83" ns3:_="">
    <xsd:import namespace="85a8a707-8bc1-47a8-b498-60fbca1c402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5a8a707-8bc1-47a8-b498-60fbca1c40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FA689F2-0D02-44E4-BF01-0024007A54C1}">
  <ds:schemaRefs>
    <ds:schemaRef ds:uri="http://schemas.microsoft.com/sharepoint/v3/contenttype/forms"/>
  </ds:schemaRefs>
</ds:datastoreItem>
</file>

<file path=customXml/itemProps2.xml><?xml version="1.0" encoding="utf-8"?>
<ds:datastoreItem xmlns:ds="http://schemas.openxmlformats.org/officeDocument/2006/customXml" ds:itemID="{9681BBA2-10E1-476E-8C80-ECDD07130A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5a8a707-8bc1-47a8-b498-60fbca1c402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465C822-3CB6-481C-BAF3-4B65A78FE9BF}">
  <ds:schemaRefs>
    <ds:schemaRef ds:uri="http://schemas.microsoft.com/office/2006/metadata/properties"/>
    <ds:schemaRef ds:uri="http://www.w3.org/XML/1998/namespace"/>
    <ds:schemaRef ds:uri="http://purl.org/dc/terms/"/>
    <ds:schemaRef ds:uri="85a8a707-8bc1-47a8-b498-60fbca1c4027"/>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LCM</Template>
  <TotalTime>277</TotalTime>
  <Words>390</Words>
  <Application>Microsoft Office PowerPoint</Application>
  <PresentationFormat>Widescreen</PresentationFormat>
  <Paragraphs>29</Paragraphs>
  <Slides>6</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LCM</vt:lpstr>
      <vt:lpstr>Assignment 6</vt:lpstr>
      <vt:lpstr>Transition Potential: Forest  Other</vt:lpstr>
      <vt:lpstr>PowerPoint Presentation</vt:lpstr>
      <vt:lpstr>PowerPoint Presentation</vt:lpstr>
      <vt:lpstr>Validation</vt:lpstr>
      <vt:lpstr>Algorithm Advice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4</dc:title>
  <dc:creator>Defratti, Marissa</dc:creator>
  <cp:lastModifiedBy>Defratti, Marissa</cp:lastModifiedBy>
  <cp:revision>11</cp:revision>
  <dcterms:created xsi:type="dcterms:W3CDTF">2021-09-29T15:16:17Z</dcterms:created>
  <dcterms:modified xsi:type="dcterms:W3CDTF">2021-10-18T02:16:21Z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0x010100235C16120A26594A82FA348661BCDFD5</vt:lpwstr>
  </property>
</Properties>
</file>

<file path=docProps/thumbnail.jpeg>
</file>